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84" r:id="rId5"/>
    <p:sldId id="260" r:id="rId6"/>
    <p:sldId id="261" r:id="rId7"/>
    <p:sldId id="263" r:id="rId8"/>
    <p:sldId id="264" r:id="rId9"/>
    <p:sldId id="282" r:id="rId10"/>
    <p:sldId id="271" r:id="rId11"/>
    <p:sldId id="272" r:id="rId12"/>
    <p:sldId id="283" r:id="rId13"/>
    <p:sldId id="290" r:id="rId14"/>
    <p:sldId id="276" r:id="rId15"/>
    <p:sldId id="277" r:id="rId16"/>
    <p:sldId id="285" r:id="rId17"/>
    <p:sldId id="286" r:id="rId18"/>
    <p:sldId id="287" r:id="rId19"/>
    <p:sldId id="288" r:id="rId20"/>
    <p:sldId id="28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336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D1B5E3-5C7C-4B49-86A3-9D911AD9755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2AA7CF9D-DE5C-4DC3-B044-473179F47C72}">
      <dgm:prSet phldrT="[Text]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en-US" dirty="0" smtClean="0"/>
            <a:t>Dry Thunderstorm probability</a:t>
          </a:r>
          <a:endParaRPr lang="en-US" dirty="0"/>
        </a:p>
      </dgm:t>
    </dgm:pt>
    <dgm:pt modelId="{86ED68CB-F1F2-4908-BEB3-3C85CA2BAA31}" type="parTrans" cxnId="{F32B63D9-8E16-480B-ADC3-3A4B1902086E}">
      <dgm:prSet/>
      <dgm:spPr/>
      <dgm:t>
        <a:bodyPr/>
        <a:lstStyle/>
        <a:p>
          <a:endParaRPr lang="en-US"/>
        </a:p>
      </dgm:t>
    </dgm:pt>
    <dgm:pt modelId="{B2938E45-94FB-4D78-AB48-C2DEA047E68B}" type="sibTrans" cxnId="{F32B63D9-8E16-480B-ADC3-3A4B1902086E}">
      <dgm:prSet/>
      <dgm:spPr/>
      <dgm:t>
        <a:bodyPr/>
        <a:lstStyle/>
        <a:p>
          <a:endParaRPr lang="en-US"/>
        </a:p>
      </dgm:t>
    </dgm:pt>
    <dgm:pt modelId="{5BBF9966-EFDE-4611-838A-498D29952BAF}">
      <dgm:prSet phldrT="[Text]"/>
      <dgm:spPr>
        <a:solidFill>
          <a:srgbClr val="0000FF">
            <a:alpha val="50000"/>
          </a:srgbClr>
        </a:solidFill>
      </dgm:spPr>
      <dgm:t>
        <a:bodyPr/>
        <a:lstStyle/>
        <a:p>
          <a:r>
            <a:rPr lang="en-US" dirty="0" smtClean="0"/>
            <a:t>Low or very low probability of 0.10” or greater precipitation </a:t>
          </a:r>
          <a:endParaRPr lang="en-US" dirty="0"/>
        </a:p>
      </dgm:t>
    </dgm:pt>
    <dgm:pt modelId="{F51371ED-7C50-4D4F-ABD3-FD5CDA716AF1}" type="parTrans" cxnId="{6EDCDB8E-DF63-4ECF-B908-98D91EEF08CC}">
      <dgm:prSet/>
      <dgm:spPr/>
      <dgm:t>
        <a:bodyPr/>
        <a:lstStyle/>
        <a:p>
          <a:endParaRPr lang="en-US"/>
        </a:p>
      </dgm:t>
    </dgm:pt>
    <dgm:pt modelId="{F4D35BED-4720-4B83-971F-AFEC6F2D2405}" type="sibTrans" cxnId="{6EDCDB8E-DF63-4ECF-B908-98D91EEF08CC}">
      <dgm:prSet/>
      <dgm:spPr/>
      <dgm:t>
        <a:bodyPr/>
        <a:lstStyle/>
        <a:p>
          <a:endParaRPr lang="en-US"/>
        </a:p>
      </dgm:t>
    </dgm:pt>
    <dgm:pt modelId="{4B9C7915-D884-42DB-8EEC-65D930BD85CD}">
      <dgm:prSet phldrT="[Text]"/>
      <dgm:spPr>
        <a:solidFill>
          <a:srgbClr val="663300">
            <a:alpha val="50000"/>
          </a:srgbClr>
        </a:solidFill>
      </dgm:spPr>
      <dgm:t>
        <a:bodyPr/>
        <a:lstStyle/>
        <a:p>
          <a:r>
            <a:rPr lang="en-US" dirty="0" smtClean="0"/>
            <a:t>Dry lower- level humidity </a:t>
          </a:r>
          <a:endParaRPr lang="en-US" dirty="0"/>
        </a:p>
      </dgm:t>
    </dgm:pt>
    <dgm:pt modelId="{090425C1-6F0C-4363-9834-7C149FCE5028}" type="parTrans" cxnId="{CB599D28-35CE-4A3E-8850-B4A2F7B182E3}">
      <dgm:prSet/>
      <dgm:spPr/>
      <dgm:t>
        <a:bodyPr/>
        <a:lstStyle/>
        <a:p>
          <a:endParaRPr lang="en-US"/>
        </a:p>
      </dgm:t>
    </dgm:pt>
    <dgm:pt modelId="{4DC1D107-E1F3-4793-B7E3-EDC866005B1A}" type="sibTrans" cxnId="{CB599D28-35CE-4A3E-8850-B4A2F7B182E3}">
      <dgm:prSet/>
      <dgm:spPr/>
      <dgm:t>
        <a:bodyPr/>
        <a:lstStyle/>
        <a:p>
          <a:endParaRPr lang="en-US"/>
        </a:p>
      </dgm:t>
    </dgm:pt>
    <dgm:pt modelId="{C062F8FD-29E4-4D5B-9E6B-B0C82E5BC9A3}" type="pres">
      <dgm:prSet presAssocID="{5FD1B5E3-5C7C-4B49-86A3-9D911AD97556}" presName="compositeShape" presStyleCnt="0">
        <dgm:presLayoutVars>
          <dgm:chMax val="7"/>
          <dgm:dir/>
          <dgm:resizeHandles val="exact"/>
        </dgm:presLayoutVars>
      </dgm:prSet>
      <dgm:spPr/>
    </dgm:pt>
    <dgm:pt modelId="{C198FFD1-743C-49F2-96AE-719BEF48C4D1}" type="pres">
      <dgm:prSet presAssocID="{2AA7CF9D-DE5C-4DC3-B044-473179F47C72}" presName="circ1" presStyleLbl="vennNode1" presStyleIdx="0" presStyleCnt="3"/>
      <dgm:spPr/>
      <dgm:t>
        <a:bodyPr/>
        <a:lstStyle/>
        <a:p>
          <a:endParaRPr lang="en-US"/>
        </a:p>
      </dgm:t>
    </dgm:pt>
    <dgm:pt modelId="{C9793E6E-0907-4099-A8CE-53A017E8C158}" type="pres">
      <dgm:prSet presAssocID="{2AA7CF9D-DE5C-4DC3-B044-473179F47C7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FFF687-B7CE-4994-B7B7-537D3E6CECAA}" type="pres">
      <dgm:prSet presAssocID="{5BBF9966-EFDE-4611-838A-498D29952BAF}" presName="circ2" presStyleLbl="vennNode1" presStyleIdx="1" presStyleCnt="3"/>
      <dgm:spPr/>
      <dgm:t>
        <a:bodyPr/>
        <a:lstStyle/>
        <a:p>
          <a:endParaRPr lang="en-US"/>
        </a:p>
      </dgm:t>
    </dgm:pt>
    <dgm:pt modelId="{EB8778E4-1CA6-4FA4-AEB3-D4822245E2CC}" type="pres">
      <dgm:prSet presAssocID="{5BBF9966-EFDE-4611-838A-498D29952BA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66AB22-DEF2-41D3-9B34-57DA17B0EB76}" type="pres">
      <dgm:prSet presAssocID="{4B9C7915-D884-42DB-8EEC-65D930BD85CD}" presName="circ3" presStyleLbl="vennNode1" presStyleIdx="2" presStyleCnt="3"/>
      <dgm:spPr/>
      <dgm:t>
        <a:bodyPr/>
        <a:lstStyle/>
        <a:p>
          <a:endParaRPr lang="en-US"/>
        </a:p>
      </dgm:t>
    </dgm:pt>
    <dgm:pt modelId="{B988CAAB-E17D-4797-AFD5-19F70EB77349}" type="pres">
      <dgm:prSet presAssocID="{4B9C7915-D884-42DB-8EEC-65D930BD85C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599D28-35CE-4A3E-8850-B4A2F7B182E3}" srcId="{5FD1B5E3-5C7C-4B49-86A3-9D911AD97556}" destId="{4B9C7915-D884-42DB-8EEC-65D930BD85CD}" srcOrd="2" destOrd="0" parTransId="{090425C1-6F0C-4363-9834-7C149FCE5028}" sibTransId="{4DC1D107-E1F3-4793-B7E3-EDC866005B1A}"/>
    <dgm:cxn modelId="{F32B63D9-8E16-480B-ADC3-3A4B1902086E}" srcId="{5FD1B5E3-5C7C-4B49-86A3-9D911AD97556}" destId="{2AA7CF9D-DE5C-4DC3-B044-473179F47C72}" srcOrd="0" destOrd="0" parTransId="{86ED68CB-F1F2-4908-BEB3-3C85CA2BAA31}" sibTransId="{B2938E45-94FB-4D78-AB48-C2DEA047E68B}"/>
    <dgm:cxn modelId="{881781FE-B309-4783-AC2B-56DC7FE86184}" type="presOf" srcId="{4B9C7915-D884-42DB-8EEC-65D930BD85CD}" destId="{B988CAAB-E17D-4797-AFD5-19F70EB77349}" srcOrd="1" destOrd="0" presId="urn:microsoft.com/office/officeart/2005/8/layout/venn1"/>
    <dgm:cxn modelId="{9CD79DF1-35FF-49BE-A775-965ADF6B458B}" type="presOf" srcId="{2AA7CF9D-DE5C-4DC3-B044-473179F47C72}" destId="{C198FFD1-743C-49F2-96AE-719BEF48C4D1}" srcOrd="0" destOrd="0" presId="urn:microsoft.com/office/officeart/2005/8/layout/venn1"/>
    <dgm:cxn modelId="{F214E941-A2F0-4559-994C-A06F56C3FB46}" type="presOf" srcId="{5BBF9966-EFDE-4611-838A-498D29952BAF}" destId="{EB8778E4-1CA6-4FA4-AEB3-D4822245E2CC}" srcOrd="1" destOrd="0" presId="urn:microsoft.com/office/officeart/2005/8/layout/venn1"/>
    <dgm:cxn modelId="{F23661C0-97FF-4A85-9591-955B7DA2FB7C}" type="presOf" srcId="{2AA7CF9D-DE5C-4DC3-B044-473179F47C72}" destId="{C9793E6E-0907-4099-A8CE-53A017E8C158}" srcOrd="1" destOrd="0" presId="urn:microsoft.com/office/officeart/2005/8/layout/venn1"/>
    <dgm:cxn modelId="{4EFFC92C-DB38-4F5C-B3C8-F55E082D6B60}" type="presOf" srcId="{5BBF9966-EFDE-4611-838A-498D29952BAF}" destId="{11FFF687-B7CE-4994-B7B7-537D3E6CECAA}" srcOrd="0" destOrd="0" presId="urn:microsoft.com/office/officeart/2005/8/layout/venn1"/>
    <dgm:cxn modelId="{58D69699-0CBD-4BA3-8663-879F3B17117C}" type="presOf" srcId="{4B9C7915-D884-42DB-8EEC-65D930BD85CD}" destId="{8066AB22-DEF2-41D3-9B34-57DA17B0EB76}" srcOrd="0" destOrd="0" presId="urn:microsoft.com/office/officeart/2005/8/layout/venn1"/>
    <dgm:cxn modelId="{6EDCDB8E-DF63-4ECF-B908-98D91EEF08CC}" srcId="{5FD1B5E3-5C7C-4B49-86A3-9D911AD97556}" destId="{5BBF9966-EFDE-4611-838A-498D29952BAF}" srcOrd="1" destOrd="0" parTransId="{F51371ED-7C50-4D4F-ABD3-FD5CDA716AF1}" sibTransId="{F4D35BED-4720-4B83-971F-AFEC6F2D2405}"/>
    <dgm:cxn modelId="{5A3E3E39-22F0-4F13-BC77-C69390CC2C80}" type="presOf" srcId="{5FD1B5E3-5C7C-4B49-86A3-9D911AD97556}" destId="{C062F8FD-29E4-4D5B-9E6B-B0C82E5BC9A3}" srcOrd="0" destOrd="0" presId="urn:microsoft.com/office/officeart/2005/8/layout/venn1"/>
    <dgm:cxn modelId="{A22506C0-7B44-4889-B4DE-7ED2C25E7C89}" type="presParOf" srcId="{C062F8FD-29E4-4D5B-9E6B-B0C82E5BC9A3}" destId="{C198FFD1-743C-49F2-96AE-719BEF48C4D1}" srcOrd="0" destOrd="0" presId="urn:microsoft.com/office/officeart/2005/8/layout/venn1"/>
    <dgm:cxn modelId="{60FC8C49-C860-41E7-9015-2C51F353DFA8}" type="presParOf" srcId="{C062F8FD-29E4-4D5B-9E6B-B0C82E5BC9A3}" destId="{C9793E6E-0907-4099-A8CE-53A017E8C158}" srcOrd="1" destOrd="0" presId="urn:microsoft.com/office/officeart/2005/8/layout/venn1"/>
    <dgm:cxn modelId="{7187752D-1CB7-4543-BB20-F279034A6815}" type="presParOf" srcId="{C062F8FD-29E4-4D5B-9E6B-B0C82E5BC9A3}" destId="{11FFF687-B7CE-4994-B7B7-537D3E6CECAA}" srcOrd="2" destOrd="0" presId="urn:microsoft.com/office/officeart/2005/8/layout/venn1"/>
    <dgm:cxn modelId="{83F4A438-6DEA-43AE-BEF7-3B6144A69FD0}" type="presParOf" srcId="{C062F8FD-29E4-4D5B-9E6B-B0C82E5BC9A3}" destId="{EB8778E4-1CA6-4FA4-AEB3-D4822245E2CC}" srcOrd="3" destOrd="0" presId="urn:microsoft.com/office/officeart/2005/8/layout/venn1"/>
    <dgm:cxn modelId="{DD0F8F37-C358-4172-B783-FED822A62198}" type="presParOf" srcId="{C062F8FD-29E4-4D5B-9E6B-B0C82E5BC9A3}" destId="{8066AB22-DEF2-41D3-9B34-57DA17B0EB76}" srcOrd="4" destOrd="0" presId="urn:microsoft.com/office/officeart/2005/8/layout/venn1"/>
    <dgm:cxn modelId="{27549300-629E-40E0-8326-15F84C60C100}" type="presParOf" srcId="{C062F8FD-29E4-4D5B-9E6B-B0C82E5BC9A3}" destId="{B988CAAB-E17D-4797-AFD5-19F70EB77349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98FFD1-743C-49F2-96AE-719BEF48C4D1}">
      <dsp:nvSpPr>
        <dsp:cNvPr id="0" name=""/>
        <dsp:cNvSpPr/>
      </dsp:nvSpPr>
      <dsp:spPr>
        <a:xfrm>
          <a:off x="1828799" y="50799"/>
          <a:ext cx="2438400" cy="2438400"/>
        </a:xfrm>
        <a:prstGeom prst="ellipse">
          <a:avLst/>
        </a:prstGeom>
        <a:solidFill>
          <a:srgbClr val="FF00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Dry Thunderstorm probability</a:t>
          </a:r>
          <a:endParaRPr lang="en-US" sz="1800" kern="1200" dirty="0"/>
        </a:p>
      </dsp:txBody>
      <dsp:txXfrm>
        <a:off x="2153920" y="477519"/>
        <a:ext cx="1788160" cy="1097280"/>
      </dsp:txXfrm>
    </dsp:sp>
    <dsp:sp modelId="{11FFF687-B7CE-4994-B7B7-537D3E6CECAA}">
      <dsp:nvSpPr>
        <dsp:cNvPr id="0" name=""/>
        <dsp:cNvSpPr/>
      </dsp:nvSpPr>
      <dsp:spPr>
        <a:xfrm>
          <a:off x="2708656" y="1574800"/>
          <a:ext cx="2438400" cy="2438400"/>
        </a:xfrm>
        <a:prstGeom prst="ellipse">
          <a:avLst/>
        </a:prstGeom>
        <a:solidFill>
          <a:srgbClr val="0000FF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Low or very low probability of 0.10” or greater precipitation </a:t>
          </a:r>
          <a:endParaRPr lang="en-US" sz="1800" kern="1200" dirty="0"/>
        </a:p>
      </dsp:txBody>
      <dsp:txXfrm>
        <a:off x="3454400" y="2204720"/>
        <a:ext cx="1463040" cy="1341120"/>
      </dsp:txXfrm>
    </dsp:sp>
    <dsp:sp modelId="{8066AB22-DEF2-41D3-9B34-57DA17B0EB76}">
      <dsp:nvSpPr>
        <dsp:cNvPr id="0" name=""/>
        <dsp:cNvSpPr/>
      </dsp:nvSpPr>
      <dsp:spPr>
        <a:xfrm>
          <a:off x="948943" y="1574800"/>
          <a:ext cx="2438400" cy="2438400"/>
        </a:xfrm>
        <a:prstGeom prst="ellipse">
          <a:avLst/>
        </a:prstGeom>
        <a:solidFill>
          <a:srgbClr val="6633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Dry lower- level humidity </a:t>
          </a:r>
          <a:endParaRPr lang="en-US" sz="1800" kern="1200" dirty="0"/>
        </a:p>
      </dsp:txBody>
      <dsp:txXfrm>
        <a:off x="1178560" y="2204720"/>
        <a:ext cx="1463040" cy="1341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AAE9-53FA-4CB7-9889-5106A574DED1}" type="datetimeFigureOut">
              <a:rPr lang="en-US" smtClean="0"/>
              <a:t>7/15/2014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FE36E-66DE-4D9C-9B44-E7F7D5DA0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61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AAE9-53FA-4CB7-9889-5106A574DED1}" type="datetimeFigureOut">
              <a:rPr lang="en-US" smtClean="0"/>
              <a:t>7/15/2014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FE36E-66DE-4D9C-9B44-E7F7D5DA0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21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AAE9-53FA-4CB7-9889-5106A574DED1}" type="datetimeFigureOut">
              <a:rPr lang="en-US" smtClean="0"/>
              <a:t>7/15/2014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FE36E-66DE-4D9C-9B44-E7F7D5DA0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84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CDE6790-F9F9-4C49-A05D-87083ED1DA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1044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AAE9-53FA-4CB7-9889-5106A574DED1}" type="datetimeFigureOut">
              <a:rPr lang="en-US" smtClean="0"/>
              <a:t>7/15/2014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FE36E-66DE-4D9C-9B44-E7F7D5DA0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032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AAE9-53FA-4CB7-9889-5106A574DED1}" type="datetimeFigureOut">
              <a:rPr lang="en-US" smtClean="0"/>
              <a:t>7/15/2014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FE36E-66DE-4D9C-9B44-E7F7D5DA0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79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AAE9-53FA-4CB7-9889-5106A574DED1}" type="datetimeFigureOut">
              <a:rPr lang="en-US" smtClean="0"/>
              <a:t>7/15/2014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FE36E-66DE-4D9C-9B44-E7F7D5DA0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48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AAE9-53FA-4CB7-9889-5106A574DED1}" type="datetimeFigureOut">
              <a:rPr lang="en-US" smtClean="0"/>
              <a:t>7/15/2014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FE36E-66DE-4D9C-9B44-E7F7D5DA0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26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AAE9-53FA-4CB7-9889-5106A574DED1}" type="datetimeFigureOut">
              <a:rPr lang="en-US" smtClean="0"/>
              <a:t>7/15/2014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FE36E-66DE-4D9C-9B44-E7F7D5DA0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842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AAE9-53FA-4CB7-9889-5106A574DED1}" type="datetimeFigureOut">
              <a:rPr lang="en-US" smtClean="0"/>
              <a:t>7/15/2014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FE36E-66DE-4D9C-9B44-E7F7D5DA0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85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AAE9-53FA-4CB7-9889-5106A574DED1}" type="datetimeFigureOut">
              <a:rPr lang="en-US" smtClean="0"/>
              <a:t>7/15/2014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FE36E-66DE-4D9C-9B44-E7F7D5DA0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23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4AAE9-53FA-4CB7-9889-5106A574DED1}" type="datetimeFigureOut">
              <a:rPr lang="en-US" smtClean="0"/>
              <a:t>7/15/2014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FE36E-66DE-4D9C-9B44-E7F7D5DA0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73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4AAE9-53FA-4CB7-9889-5106A574DED1}" type="datetimeFigureOut">
              <a:rPr lang="en-US" smtClean="0"/>
              <a:t>7/15/2014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FE36E-66DE-4D9C-9B44-E7F7D5DA0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26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pic>
        <p:nvPicPr>
          <p:cNvPr id="16387" name="Picture 4" descr="pdbtitlesl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990600" y="4953000"/>
            <a:ext cx="7924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FF00"/>
                </a:solidFill>
                <a:latin typeface="Calibri" pitchFamily="34" charset="0"/>
              </a:rPr>
              <a:t>Phillip </a:t>
            </a:r>
            <a:r>
              <a:rPr lang="en-US" sz="2400" b="1" dirty="0" smtClean="0">
                <a:solidFill>
                  <a:srgbClr val="FFFF00"/>
                </a:solidFill>
                <a:latin typeface="Calibri" pitchFamily="34" charset="0"/>
              </a:rPr>
              <a:t>Bothwell and Patrick Marsh-Storm </a:t>
            </a:r>
            <a:r>
              <a:rPr lang="en-US" sz="2400" b="1" dirty="0">
                <a:solidFill>
                  <a:srgbClr val="FFFF00"/>
                </a:solidFill>
                <a:latin typeface="Calibri" pitchFamily="34" charset="0"/>
              </a:rPr>
              <a:t>Prediction </a:t>
            </a:r>
            <a:r>
              <a:rPr lang="en-US" sz="2400" b="1" dirty="0" smtClean="0">
                <a:solidFill>
                  <a:srgbClr val="FFFF00"/>
                </a:solidFill>
                <a:latin typeface="Calibri" pitchFamily="34" charset="0"/>
              </a:rPr>
              <a:t>Center</a:t>
            </a:r>
          </a:p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FFFF00"/>
                </a:solidFill>
                <a:latin typeface="Calibri" pitchFamily="34" charset="0"/>
              </a:rPr>
              <a:t>Lindsey Richardson –CIMMS </a:t>
            </a:r>
            <a:endParaRPr lang="en-US" sz="2400" b="1" dirty="0">
              <a:solidFill>
                <a:srgbClr val="FFFF00"/>
              </a:solidFill>
              <a:latin typeface="Calibri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endParaRPr lang="en-US" sz="2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304800" y="1219200"/>
            <a:ext cx="85344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Dry Thunderstorm </a:t>
            </a:r>
            <a:r>
              <a:rPr lang="en-US" sz="2800" b="1" dirty="0" smtClean="0">
                <a:solidFill>
                  <a:srgbClr val="FFFF00"/>
                </a:solidFill>
              </a:rPr>
              <a:t>Forecasting Using Perfect </a:t>
            </a:r>
            <a:r>
              <a:rPr lang="en-US" sz="2800" b="1" dirty="0">
                <a:solidFill>
                  <a:srgbClr val="FFFF00"/>
                </a:solidFill>
              </a:rPr>
              <a:t>Prog(</a:t>
            </a:r>
            <a:r>
              <a:rPr lang="en-US" sz="2800" b="1" dirty="0" err="1">
                <a:solidFill>
                  <a:srgbClr val="FFFF00"/>
                </a:solidFill>
              </a:rPr>
              <a:t>nosis</a:t>
            </a:r>
            <a:r>
              <a:rPr lang="en-US" sz="2800" b="1" dirty="0">
                <a:solidFill>
                  <a:srgbClr val="FFFF00"/>
                </a:solidFill>
              </a:rPr>
              <a:t>) </a:t>
            </a:r>
            <a:br>
              <a:rPr lang="en-US" sz="2800" b="1" dirty="0">
                <a:solidFill>
                  <a:srgbClr val="FFFF00"/>
                </a:solidFill>
              </a:rPr>
            </a:br>
            <a:r>
              <a:rPr lang="en-US" b="1" dirty="0">
                <a:solidFill>
                  <a:srgbClr val="FFFF00"/>
                </a:solidFill>
              </a:rPr>
              <a:t>Forecast results </a:t>
            </a:r>
            <a:r>
              <a:rPr lang="en-US" b="1" dirty="0" smtClean="0">
                <a:solidFill>
                  <a:srgbClr val="FFFF00"/>
                </a:solidFill>
              </a:rPr>
              <a:t>from Summer 2013 and Experimental Web Page for 2014</a:t>
            </a:r>
            <a:endParaRPr lang="en-US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6390" name="TextBox 6"/>
          <p:cNvSpPr txBox="1">
            <a:spLocks noChangeArrowheads="1"/>
          </p:cNvSpPr>
          <p:nvPr/>
        </p:nvSpPr>
        <p:spPr bwMode="auto">
          <a:xfrm>
            <a:off x="1447800" y="1524000"/>
            <a:ext cx="807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Calibri" pitchFamily="34" charset="0"/>
              </a:rPr>
              <a:t> </a:t>
            </a:r>
            <a:endParaRPr lang="en-US" sz="2400" b="1" i="1" dirty="0">
              <a:solidFill>
                <a:srgbClr val="FFFF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80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46038"/>
            <a:ext cx="9144000" cy="563562"/>
          </a:xfrm>
        </p:spPr>
        <p:txBody>
          <a:bodyPr>
            <a:normAutofit fontScale="90000"/>
          </a:bodyPr>
          <a:lstStyle/>
          <a:p>
            <a:r>
              <a:rPr lang="en-US" altLang="en-US" sz="2000" b="1" dirty="0" smtClean="0">
                <a:solidFill>
                  <a:srgbClr val="0000FF"/>
                </a:solidFill>
              </a:rPr>
              <a:t>All GFS cycles and forecasts (0-180 hours-every 3 hours), June, July, August 2013, but for 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Western US*</a:t>
            </a:r>
            <a:r>
              <a:rPr lang="en-US" altLang="en-US" sz="2000" b="1" dirty="0" smtClean="0">
                <a:solidFill>
                  <a:srgbClr val="0000FF"/>
                </a:solidFill>
              </a:rPr>
              <a:t> (West of 102 longitude) &lt;- main area for dry thunderstorms</a:t>
            </a:r>
            <a:endParaRPr lang="en-US" altLang="en-US" sz="2000" b="1" dirty="0">
              <a:solidFill>
                <a:srgbClr val="0000FF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85800"/>
            <a:ext cx="3962400" cy="3140159"/>
          </a:xfrm>
        </p:spPr>
      </p:pic>
      <p:pic>
        <p:nvPicPr>
          <p:cNvPr id="12" name="Content Placeholder 5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685800"/>
            <a:ext cx="3962400" cy="3059316"/>
          </a:xfrm>
        </p:spPr>
      </p:pic>
      <p:pic>
        <p:nvPicPr>
          <p:cNvPr id="13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965" y="3657600"/>
            <a:ext cx="3962400" cy="3076776"/>
          </a:xfrm>
        </p:spPr>
      </p:pic>
      <p:pic>
        <p:nvPicPr>
          <p:cNvPr id="2050" name="Picture 2" descr="CONUSWvE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65377"/>
            <a:ext cx="3810000" cy="232968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58078" y="682823"/>
            <a:ext cx="28956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Probability of 1 or more CG flashes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800600" y="680182"/>
            <a:ext cx="40386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Probability of 1 or more CG flashes and &lt; 0.10 inch</a:t>
            </a:r>
            <a:endParaRPr lang="en-US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800600" y="3657600"/>
            <a:ext cx="39624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Probability of 1 or more CG flashes and &lt; 0.25 inch</a:t>
            </a:r>
            <a:endParaRPr lang="en-US" sz="1400" b="1" dirty="0"/>
          </a:p>
        </p:txBody>
      </p:sp>
      <p:sp>
        <p:nvSpPr>
          <p:cNvPr id="8" name="Rectangle 7"/>
          <p:cNvSpPr/>
          <p:nvPr/>
        </p:nvSpPr>
        <p:spPr>
          <a:xfrm>
            <a:off x="1255234" y="4554518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>
                <a:solidFill>
                  <a:srgbClr val="FF0000"/>
                </a:solidFill>
              </a:rPr>
              <a:t>*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6757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of web page for CONUS</a:t>
            </a:r>
            <a:br>
              <a:rPr lang="en-US" dirty="0" smtClean="0"/>
            </a:br>
            <a:r>
              <a:rPr lang="en-US" dirty="0" smtClean="0">
                <a:solidFill>
                  <a:srgbClr val="0000FF"/>
                </a:solidFill>
              </a:rPr>
              <a:t>www.spc.noaa.gov/exper/dryt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671257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1050235" y="5181600"/>
            <a:ext cx="1524000" cy="4191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143000" y="5646254"/>
            <a:ext cx="1583635" cy="5259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572000" y="5618093"/>
            <a:ext cx="1828799" cy="4191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676400" y="4343400"/>
            <a:ext cx="135835" cy="838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658717" y="4675946"/>
            <a:ext cx="541683" cy="10887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3810000" y="3733800"/>
            <a:ext cx="1295400" cy="188429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06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of web page for Alaska</a:t>
            </a:r>
            <a:br>
              <a:rPr lang="en-US" dirty="0" smtClean="0"/>
            </a:br>
            <a:r>
              <a:rPr lang="en-US" dirty="0" smtClean="0">
                <a:solidFill>
                  <a:srgbClr val="0000FF"/>
                </a:solidFill>
              </a:rPr>
              <a:t>www.spc.noaa.gov/exper/dryt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1734344"/>
            <a:ext cx="5581650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37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1" y="1295400"/>
            <a:ext cx="7714752" cy="5266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1" dirty="0" smtClean="0">
                <a:solidFill>
                  <a:srgbClr val="0000FF"/>
                </a:solidFill>
              </a:rPr>
              <a:t>Web page (continued with animation controls, Parameter Overlays and Geopolitical Borders)</a:t>
            </a:r>
            <a:endParaRPr lang="en-US" sz="3200" b="1" i="1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73557" y="53340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         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4644" y="29718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Animation control buttons -&gt;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5320748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&lt;-Overlay control  (selecting a higher number than the other images will place image as top overlay).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7400" y="2957684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Sector -&gt;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988944" y="3535017"/>
            <a:ext cx="154056" cy="427383"/>
          </a:xfrm>
          <a:prstGeom prst="straightConnector1">
            <a:avLst/>
          </a:prstGeom>
          <a:ln w="38100" cmpd="sng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7010400" y="5562600"/>
            <a:ext cx="381000" cy="265331"/>
          </a:xfrm>
          <a:prstGeom prst="straightConnector1">
            <a:avLst/>
          </a:prstGeom>
          <a:ln w="38100" cmpd="sng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705600" y="5827931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B050"/>
                </a:solidFill>
              </a:rPr>
              <a:t>NEW-GACC boundaries</a:t>
            </a:r>
            <a:endParaRPr lang="en-US" b="1" i="1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18761" y="3198383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B050"/>
                </a:solidFill>
              </a:rPr>
              <a:t>NEW order for overlays</a:t>
            </a:r>
            <a:endParaRPr lang="en-US" b="1" i="1" dirty="0">
              <a:solidFill>
                <a:srgbClr val="00B05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533400" y="4233348"/>
            <a:ext cx="532572" cy="567252"/>
          </a:xfrm>
          <a:prstGeom prst="straightConnector1">
            <a:avLst/>
          </a:prstGeom>
          <a:ln w="38100" cmpd="sng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27553" y="4733835"/>
            <a:ext cx="992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B050"/>
                </a:solidFill>
              </a:rPr>
              <a:t>Loads by default</a:t>
            </a:r>
            <a:endParaRPr lang="en-US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1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Example of </a:t>
            </a:r>
            <a:r>
              <a:rPr lang="en-US" sz="3600" b="1" dirty="0" err="1" smtClean="0">
                <a:solidFill>
                  <a:srgbClr val="FF0000"/>
                </a:solidFill>
              </a:rPr>
              <a:t>dProg</a:t>
            </a:r>
            <a:r>
              <a:rPr lang="en-US" sz="3600" b="1" dirty="0" smtClean="0">
                <a:solidFill>
                  <a:srgbClr val="FF0000"/>
                </a:solidFill>
              </a:rPr>
              <a:t>/</a:t>
            </a:r>
            <a:r>
              <a:rPr lang="en-US" sz="3600" b="1" dirty="0" err="1" smtClean="0">
                <a:solidFill>
                  <a:srgbClr val="FF0000"/>
                </a:solidFill>
              </a:rPr>
              <a:t>dT</a:t>
            </a:r>
            <a:r>
              <a:rPr lang="en-US" sz="3600" dirty="0" smtClean="0">
                <a:solidFill>
                  <a:srgbClr val="0000FF"/>
                </a:solidFill>
              </a:rPr>
              <a:t> for May 29 2100 UTC</a:t>
            </a:r>
            <a:br>
              <a:rPr lang="en-US" sz="3600" dirty="0" smtClean="0">
                <a:solidFill>
                  <a:srgbClr val="0000FF"/>
                </a:solidFill>
              </a:rPr>
            </a:br>
            <a:r>
              <a:rPr lang="en-US" sz="3100" dirty="0" smtClean="0">
                <a:solidFill>
                  <a:srgbClr val="0000FF"/>
                </a:solidFill>
              </a:rPr>
              <a:t>Forecast for </a:t>
            </a:r>
            <a:r>
              <a:rPr lang="en-US" sz="3100" dirty="0" smtClean="0">
                <a:solidFill>
                  <a:srgbClr val="FF0000"/>
                </a:solidFill>
              </a:rPr>
              <a:t>0.10 inch or greater is dominant overlay</a:t>
            </a:r>
            <a:endParaRPr lang="en-US" sz="3100" dirty="0">
              <a:solidFill>
                <a:srgbClr val="FF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 </a:t>
            </a:r>
            <a:r>
              <a:rPr lang="en-US" dirty="0" err="1" smtClean="0">
                <a:solidFill>
                  <a:srgbClr val="FF0000"/>
                </a:solidFill>
              </a:rPr>
              <a:t>hr</a:t>
            </a:r>
            <a:r>
              <a:rPr lang="en-US" dirty="0" smtClean="0">
                <a:solidFill>
                  <a:srgbClr val="FF0000"/>
                </a:solidFill>
              </a:rPr>
              <a:t> fcst </a:t>
            </a:r>
            <a:r>
              <a:rPr lang="en-US" dirty="0" smtClean="0"/>
              <a:t>from 18 UTC GFS cycle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15 </a:t>
            </a:r>
            <a:r>
              <a:rPr lang="en-US" dirty="0" err="1" smtClean="0">
                <a:solidFill>
                  <a:srgbClr val="FF0000"/>
                </a:solidFill>
              </a:rPr>
              <a:t>hr</a:t>
            </a:r>
            <a:r>
              <a:rPr lang="en-US" dirty="0" smtClean="0">
                <a:solidFill>
                  <a:srgbClr val="FF0000"/>
                </a:solidFill>
              </a:rPr>
              <a:t> fcst </a:t>
            </a:r>
            <a:r>
              <a:rPr lang="en-US" dirty="0" smtClean="0"/>
              <a:t>from 06 UTC GFS cycle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2819400"/>
            <a:ext cx="405987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819399"/>
            <a:ext cx="453056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628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 </a:t>
            </a:r>
            <a:r>
              <a:rPr lang="en-US" dirty="0" err="1" smtClean="0">
                <a:solidFill>
                  <a:srgbClr val="FF0000"/>
                </a:solidFill>
              </a:rPr>
              <a:t>hr</a:t>
            </a:r>
            <a:r>
              <a:rPr lang="en-US" dirty="0" smtClean="0">
                <a:solidFill>
                  <a:srgbClr val="FF0000"/>
                </a:solidFill>
              </a:rPr>
              <a:t> fcst </a:t>
            </a:r>
            <a:r>
              <a:rPr lang="en-US" dirty="0" smtClean="0"/>
              <a:t>from 18 UTC GFS cycle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15 </a:t>
            </a:r>
            <a:r>
              <a:rPr lang="en-US" dirty="0" err="1" smtClean="0">
                <a:solidFill>
                  <a:srgbClr val="FF0000"/>
                </a:solidFill>
              </a:rPr>
              <a:t>hr</a:t>
            </a:r>
            <a:r>
              <a:rPr lang="en-US" dirty="0" smtClean="0">
                <a:solidFill>
                  <a:srgbClr val="FF0000"/>
                </a:solidFill>
              </a:rPr>
              <a:t> fcst </a:t>
            </a:r>
            <a:r>
              <a:rPr lang="en-US" dirty="0" smtClean="0"/>
              <a:t>from 06 UTC GFS cycle</a:t>
            </a:r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Example of </a:t>
            </a:r>
            <a:r>
              <a:rPr lang="en-US" sz="3600" dirty="0" err="1" smtClean="0">
                <a:solidFill>
                  <a:srgbClr val="0000FF"/>
                </a:solidFill>
              </a:rPr>
              <a:t>dProg</a:t>
            </a:r>
            <a:r>
              <a:rPr lang="en-US" sz="3600" dirty="0" smtClean="0">
                <a:solidFill>
                  <a:srgbClr val="0000FF"/>
                </a:solidFill>
              </a:rPr>
              <a:t>/</a:t>
            </a:r>
            <a:r>
              <a:rPr lang="en-US" sz="3600" dirty="0" err="1" smtClean="0">
                <a:solidFill>
                  <a:srgbClr val="0000FF"/>
                </a:solidFill>
              </a:rPr>
              <a:t>dT</a:t>
            </a:r>
            <a:r>
              <a:rPr lang="en-US" sz="3600" dirty="0" smtClean="0">
                <a:solidFill>
                  <a:srgbClr val="0000FF"/>
                </a:solidFill>
              </a:rPr>
              <a:t> for May 29 2100 UTC</a:t>
            </a:r>
            <a:br>
              <a:rPr lang="en-US" sz="3600" dirty="0" smtClean="0">
                <a:solidFill>
                  <a:srgbClr val="0000FF"/>
                </a:solidFill>
              </a:rPr>
            </a:br>
            <a:r>
              <a:rPr lang="en-US" sz="3100" dirty="0" smtClean="0">
                <a:solidFill>
                  <a:srgbClr val="0000FF"/>
                </a:solidFill>
              </a:rPr>
              <a:t>Forecast for </a:t>
            </a:r>
            <a:r>
              <a:rPr lang="en-US" sz="3100" dirty="0" smtClean="0">
                <a:solidFill>
                  <a:srgbClr val="FF0000"/>
                </a:solidFill>
              </a:rPr>
              <a:t>DRYTH1 is dominant </a:t>
            </a:r>
            <a:r>
              <a:rPr lang="en-US" sz="3100" dirty="0" smtClean="0">
                <a:solidFill>
                  <a:srgbClr val="0000FF"/>
                </a:solidFill>
              </a:rPr>
              <a:t>overlay</a:t>
            </a:r>
            <a:endParaRPr lang="en-US" sz="3100" dirty="0">
              <a:solidFill>
                <a:srgbClr val="0000FF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19400"/>
            <a:ext cx="4114800" cy="317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819400"/>
            <a:ext cx="4206240" cy="3195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855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Use of the SPC Experimental Dry Thunderstorm Web page </a:t>
            </a:r>
            <a:br>
              <a:rPr lang="en-US" b="1" dirty="0" smtClean="0"/>
            </a:br>
            <a:r>
              <a:rPr lang="en-US" b="1" dirty="0" smtClean="0">
                <a:solidFill>
                  <a:srgbClr val="0000FF"/>
                </a:solidFill>
              </a:rPr>
              <a:t>www.spc.noaa.gov/exper/dryt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June 2014 cases (CONUS and Alaska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Each forecast is valid for a 3 hour time period and the times are the start times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55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559868"/>
            <a:ext cx="4005072" cy="3200394"/>
          </a:xfrm>
        </p:spPr>
      </p:pic>
      <p:sp>
        <p:nvSpPr>
          <p:cNvPr id="5" name="TextBox 4"/>
          <p:cNvSpPr txBox="1"/>
          <p:nvPr/>
        </p:nvSpPr>
        <p:spPr>
          <a:xfrm>
            <a:off x="4724400" y="358140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Oak Fire 340 PM (MST) 6/17/14 and 24 hour lightning ending 12 UTC 6/18/2014 (1,3,10,30,100,300 CG flashes)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486400" y="4380131"/>
            <a:ext cx="762000" cy="1411069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308664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85465"/>
            <a:ext cx="430476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8600"/>
            <a:ext cx="4263429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792896" y="2209800"/>
            <a:ext cx="16383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3 hour forecast valid 21 UTC  (2 PM MST)</a:t>
            </a:r>
            <a:endParaRPr lang="en-US" sz="1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777159" y="5562600"/>
            <a:ext cx="16383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45 hour forecast valid 21 UTC  (2 PM MST)</a:t>
            </a:r>
            <a:endParaRPr lang="en-US" sz="1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7162800" y="2189921"/>
            <a:ext cx="16383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21 hour forecast valid 21 UTC  (2 PM MST)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56089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543300"/>
            <a:ext cx="4005072" cy="3200400"/>
          </a:xfrm>
        </p:spPr>
      </p:pic>
      <p:cxnSp>
        <p:nvCxnSpPr>
          <p:cNvPr id="11" name="Straight Arrow Connector 10"/>
          <p:cNvCxnSpPr/>
          <p:nvPr/>
        </p:nvCxnSpPr>
        <p:spPr>
          <a:xfrm>
            <a:off x="5486400" y="4380131"/>
            <a:ext cx="762000" cy="1411069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724400" y="3581400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Oak Fire 340 PM (MST) </a:t>
            </a:r>
            <a:r>
              <a:rPr lang="en-US" dirty="0"/>
              <a:t>6/17/14 and 24 hour lightning ending 12 UTC </a:t>
            </a:r>
            <a:r>
              <a:rPr lang="en-US" dirty="0" smtClean="0"/>
              <a:t>6/18/2014 (1,3,10,30,100,300 CG flashes)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335294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"/>
            <a:ext cx="4297039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19" y="3505200"/>
            <a:ext cx="4367413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792896" y="2209800"/>
            <a:ext cx="16383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69 hour forecast valid 21 UTC  (2 PM MST)</a:t>
            </a:r>
            <a:endParaRPr lang="en-US" sz="1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162800" y="2186609"/>
            <a:ext cx="16383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93 hour forecast valid 21 UTC  (2 PM MST)</a:t>
            </a:r>
            <a:endParaRPr lang="en-US" sz="1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792896" y="5468034"/>
            <a:ext cx="16383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117 hour forecast valid 21 UTC  (2 PM MST)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19356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05200"/>
            <a:ext cx="4038600" cy="3200400"/>
          </a:xfrm>
        </p:spPr>
      </p:pic>
      <p:pic>
        <p:nvPicPr>
          <p:cNvPr id="3" name="Content Placeholder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901" y="304800"/>
            <a:ext cx="3417159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938" y="304800"/>
            <a:ext cx="341802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05200"/>
            <a:ext cx="3419781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62060" y="5638800"/>
            <a:ext cx="37371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24 hour lightning-color coded by 3 </a:t>
            </a:r>
            <a:r>
              <a:rPr lang="en-US" b="1" dirty="0" err="1" smtClean="0">
                <a:solidFill>
                  <a:srgbClr val="FFFF00"/>
                </a:solidFill>
              </a:rPr>
              <a:t>hr</a:t>
            </a:r>
            <a:r>
              <a:rPr lang="en-US" b="1" dirty="0" smtClean="0">
                <a:solidFill>
                  <a:srgbClr val="FFFF00"/>
                </a:solidFill>
              </a:rPr>
              <a:t> time period ending 12 UTC 06/20/21014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62200" y="990600"/>
            <a:ext cx="17526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6 hour forecast valid 18 UTC</a:t>
            </a:r>
          </a:p>
          <a:p>
            <a:r>
              <a:rPr lang="en-US" sz="1000" b="1" dirty="0" smtClean="0"/>
              <a:t> 06/19/2014</a:t>
            </a:r>
            <a:endParaRPr lang="en-US" sz="1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715000" y="914400"/>
            <a:ext cx="17526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9 hour forecast valid 21 UTC</a:t>
            </a:r>
          </a:p>
          <a:p>
            <a:r>
              <a:rPr lang="en-US" sz="1000" b="1" dirty="0" smtClean="0"/>
              <a:t> 06/19/2014</a:t>
            </a:r>
            <a:endParaRPr lang="en-US" sz="1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393674" y="4038600"/>
            <a:ext cx="17526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12 hour forecast valid 00 UTC</a:t>
            </a:r>
          </a:p>
          <a:p>
            <a:r>
              <a:rPr lang="en-US" sz="1000" b="1" dirty="0" smtClean="0"/>
              <a:t> 06/19/2014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420630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New for 2014</a:t>
            </a:r>
            <a:br>
              <a:rPr lang="en-US" dirty="0" smtClean="0">
                <a:solidFill>
                  <a:srgbClr val="0000FF"/>
                </a:solidFill>
              </a:rPr>
            </a:b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New interactive experimental GFS-based Dry Thunderstorm Web page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</a:rPr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( no longer using JAVA applet…works on any PC or SMART PHONE)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Explicit </a:t>
            </a:r>
            <a:r>
              <a:rPr lang="en-US" sz="2400" dirty="0">
                <a:solidFill>
                  <a:srgbClr val="0000FF"/>
                </a:solidFill>
              </a:rPr>
              <a:t>Dry Thunderstorm Forecasts </a:t>
            </a:r>
            <a:r>
              <a:rPr lang="en-US" sz="2400" b="1" i="1" u="sng" dirty="0">
                <a:solidFill>
                  <a:srgbClr val="FF0000"/>
                </a:solidFill>
              </a:rPr>
              <a:t>DRYTH1</a:t>
            </a:r>
            <a:r>
              <a:rPr lang="en-US" sz="2400" dirty="0">
                <a:solidFill>
                  <a:srgbClr val="FF0000"/>
                </a:solidFill>
              </a:rPr>
              <a:t> (probability of lightning with less than 0.10 inch of precipitation)</a:t>
            </a:r>
            <a:r>
              <a:rPr lang="en-US" sz="2400" dirty="0">
                <a:solidFill>
                  <a:srgbClr val="0000FF"/>
                </a:solidFill>
              </a:rPr>
              <a:t>; also for </a:t>
            </a:r>
            <a:r>
              <a:rPr lang="en-US" sz="2400" dirty="0">
                <a:solidFill>
                  <a:srgbClr val="FF0000"/>
                </a:solidFill>
              </a:rPr>
              <a:t>less than 0.25 inch (</a:t>
            </a:r>
            <a:r>
              <a:rPr lang="en-US" sz="2400" b="1" i="1" u="sng" dirty="0">
                <a:solidFill>
                  <a:srgbClr val="FF0000"/>
                </a:solidFill>
              </a:rPr>
              <a:t>DRYTH2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sz="2400" dirty="0" smtClean="0"/>
              <a:t>Using </a:t>
            </a:r>
            <a:r>
              <a:rPr lang="en-US" sz="2400" b="1" i="1" u="sng" dirty="0" smtClean="0">
                <a:solidFill>
                  <a:srgbClr val="FF0000"/>
                </a:solidFill>
              </a:rPr>
              <a:t>GFS</a:t>
            </a:r>
            <a:r>
              <a:rPr lang="en-US" sz="2400" dirty="0" smtClean="0"/>
              <a:t> input…3 hourly grid forecasts out to </a:t>
            </a:r>
            <a:r>
              <a:rPr lang="en-US" sz="2400" b="1" i="1" u="sng" dirty="0" smtClean="0">
                <a:solidFill>
                  <a:srgbClr val="FF0000"/>
                </a:solidFill>
              </a:rPr>
              <a:t>180 hours </a:t>
            </a:r>
            <a:r>
              <a:rPr lang="en-US" sz="2400" dirty="0" smtClean="0"/>
              <a:t>(available from 00, 06, 12, 18 UTC runs)…using new equations-derived using 12 years </a:t>
            </a:r>
            <a:r>
              <a:rPr lang="en-US" sz="2400" b="1" dirty="0" smtClean="0">
                <a:solidFill>
                  <a:srgbClr val="FF0000"/>
                </a:solidFill>
              </a:rPr>
              <a:t>NARR </a:t>
            </a:r>
            <a:r>
              <a:rPr lang="en-US" sz="2400" dirty="0" smtClean="0"/>
              <a:t>and lightning data.</a:t>
            </a:r>
          </a:p>
          <a:p>
            <a:r>
              <a:rPr lang="en-US" sz="2400" dirty="0" smtClean="0"/>
              <a:t>40 km (grid) for lower 48 states…10 km (grid) for Alaska.</a:t>
            </a:r>
          </a:p>
          <a:p>
            <a:r>
              <a:rPr lang="en-US" sz="2400" dirty="0" smtClean="0"/>
              <a:t>Explicit probability forecasts for precipitation amounts (example: precipitation </a:t>
            </a:r>
            <a:r>
              <a:rPr lang="en-US" sz="2400" u="sng" dirty="0" smtClean="0"/>
              <a:t>&gt;</a:t>
            </a:r>
            <a:r>
              <a:rPr lang="en-US" sz="2400" dirty="0" smtClean="0"/>
              <a:t> 0.10 inch, </a:t>
            </a:r>
            <a:r>
              <a:rPr lang="en-US" sz="2400" u="sng" dirty="0" smtClean="0"/>
              <a:t>&gt;</a:t>
            </a:r>
            <a:r>
              <a:rPr lang="en-US" sz="2400" dirty="0" smtClean="0"/>
              <a:t> 0.25 inch). </a:t>
            </a:r>
          </a:p>
          <a:p>
            <a:r>
              <a:rPr lang="en-US" sz="2400" dirty="0" smtClean="0"/>
              <a:t>Atmospheric dryness forecasts. </a:t>
            </a:r>
          </a:p>
          <a:p>
            <a:r>
              <a:rPr lang="en-US" sz="2400" dirty="0" smtClean="0"/>
              <a:t>Experimental web page  (for PC or smart phone) @</a:t>
            </a:r>
          </a:p>
          <a:p>
            <a:pPr marL="0" indent="0">
              <a:buNone/>
            </a:pPr>
            <a:r>
              <a:rPr lang="en-US" sz="2400" dirty="0" smtClean="0"/>
              <a:t>                                                  </a:t>
            </a:r>
            <a:r>
              <a:rPr lang="en-US" sz="2400" b="1" dirty="0" smtClean="0">
                <a:solidFill>
                  <a:srgbClr val="0000FF"/>
                </a:solidFill>
              </a:rPr>
              <a:t>www.spc.noaa.gov/exper/dryt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93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81400"/>
            <a:ext cx="4038600" cy="3200400"/>
          </a:xfrm>
        </p:spPr>
      </p:pic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600" y="304800"/>
            <a:ext cx="345746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503" y="381000"/>
            <a:ext cx="345746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505200"/>
            <a:ext cx="336484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388704" y="914400"/>
            <a:ext cx="17526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15 hour forecast valid 03 UTC</a:t>
            </a:r>
          </a:p>
          <a:p>
            <a:r>
              <a:rPr lang="en-US" sz="1000" b="1" dirty="0" smtClean="0"/>
              <a:t> 06/19/2014</a:t>
            </a:r>
            <a:endParaRPr lang="en-US" sz="1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867400" y="1008438"/>
            <a:ext cx="17526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18 hour forecast valid 06 UTC</a:t>
            </a:r>
          </a:p>
          <a:p>
            <a:r>
              <a:rPr lang="en-US" sz="1000" b="1" dirty="0" smtClean="0"/>
              <a:t> 06/19/2014</a:t>
            </a:r>
            <a:endParaRPr lang="en-US" sz="1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388704" y="4114800"/>
            <a:ext cx="17526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21 hour forecast valid 09 UTC</a:t>
            </a:r>
          </a:p>
          <a:p>
            <a:r>
              <a:rPr lang="en-US" sz="1000" b="1" dirty="0" smtClean="0"/>
              <a:t> 06/19/2014</a:t>
            </a:r>
            <a:endParaRPr lang="en-US" sz="1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562060" y="5638800"/>
            <a:ext cx="37371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24 hour lightning-color coded by 3 </a:t>
            </a:r>
            <a:r>
              <a:rPr lang="en-US" b="1" dirty="0" err="1" smtClean="0">
                <a:solidFill>
                  <a:srgbClr val="FFFF00"/>
                </a:solidFill>
              </a:rPr>
              <a:t>hr</a:t>
            </a:r>
            <a:r>
              <a:rPr lang="en-US" b="1" dirty="0" smtClean="0">
                <a:solidFill>
                  <a:srgbClr val="FFFF00"/>
                </a:solidFill>
              </a:rPr>
              <a:t> time period ending 12 UTC 06/20/21014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1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>
                <a:solidFill>
                  <a:srgbClr val="0000FF"/>
                </a:solidFill>
              </a:rPr>
              <a:t>Forecasting Dry Thunderstorms	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0" y="1295400"/>
            <a:ext cx="9144000" cy="190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/>
              <a:t>The simple concept of </a:t>
            </a:r>
            <a:r>
              <a:rPr lang="en-US" altLang="en-US" sz="2400" b="1" dirty="0">
                <a:solidFill>
                  <a:srgbClr val="00CC00"/>
                </a:solidFill>
              </a:rPr>
              <a:t>heavy precipitation</a:t>
            </a:r>
            <a:r>
              <a:rPr lang="en-US" altLang="en-US" sz="2400" dirty="0"/>
              <a:t>...attributed to veteran </a:t>
            </a:r>
            <a:r>
              <a:rPr lang="en-US" altLang="en-US" sz="2400" dirty="0" smtClean="0"/>
              <a:t>forecaster and researcher C.F</a:t>
            </a:r>
            <a:r>
              <a:rPr lang="en-US" altLang="en-US" sz="2400" dirty="0"/>
              <a:t>. (Charlie) </a:t>
            </a:r>
            <a:r>
              <a:rPr lang="en-US" altLang="en-US" sz="2400" dirty="0" smtClean="0"/>
              <a:t>Chappell.</a:t>
            </a:r>
            <a:endParaRPr lang="en-US" altLang="en-US" sz="2400" dirty="0"/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800" dirty="0" smtClean="0">
                <a:solidFill>
                  <a:srgbClr val="00CC00"/>
                </a:solidFill>
              </a:rPr>
              <a:t>“</a:t>
            </a:r>
            <a:r>
              <a:rPr lang="en-US" altLang="en-US" sz="2800" b="1" i="1" dirty="0">
                <a:solidFill>
                  <a:srgbClr val="00CC00"/>
                </a:solidFill>
              </a:rPr>
              <a:t>T</a:t>
            </a:r>
            <a:r>
              <a:rPr lang="en-US" altLang="en-US" sz="2800" b="1" i="1" dirty="0" smtClean="0">
                <a:solidFill>
                  <a:srgbClr val="00CC00"/>
                </a:solidFill>
              </a:rPr>
              <a:t>he </a:t>
            </a:r>
            <a:r>
              <a:rPr lang="en-US" altLang="en-US" sz="2800" b="1" i="1" dirty="0">
                <a:solidFill>
                  <a:srgbClr val="00CC00"/>
                </a:solidFill>
              </a:rPr>
              <a:t>heaviest precipitation occurs where the rainfall is the highest for the longest </a:t>
            </a:r>
            <a:r>
              <a:rPr lang="en-US" altLang="en-US" sz="2800" b="1" i="1" dirty="0" smtClean="0">
                <a:solidFill>
                  <a:srgbClr val="00CC00"/>
                </a:solidFill>
              </a:rPr>
              <a:t>time.”</a:t>
            </a:r>
            <a:endParaRPr lang="en-US" altLang="en-US" sz="2800" b="1" i="1" dirty="0">
              <a:solidFill>
                <a:srgbClr val="00CC00"/>
              </a:solidFill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28600" y="3309938"/>
            <a:ext cx="876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i="1" u="sng" dirty="0" smtClean="0">
                <a:solidFill>
                  <a:srgbClr val="0000FF"/>
                </a:solidFill>
              </a:rPr>
              <a:t>So:  What </a:t>
            </a:r>
            <a:r>
              <a:rPr lang="en-US" altLang="en-US" sz="2400" b="1" i="1" u="sng" dirty="0">
                <a:solidFill>
                  <a:srgbClr val="0000FF"/>
                </a:solidFill>
              </a:rPr>
              <a:t>about the opposite…a dry </a:t>
            </a:r>
            <a:r>
              <a:rPr lang="en-US" altLang="en-US" sz="2400" b="1" i="1" u="sng" dirty="0" smtClean="0">
                <a:solidFill>
                  <a:srgbClr val="0000FF"/>
                </a:solidFill>
              </a:rPr>
              <a:t>thunderstorm*?</a:t>
            </a:r>
            <a:endParaRPr lang="en-US" altLang="en-US" sz="2400" b="1" i="1" u="sng" dirty="0">
              <a:solidFill>
                <a:srgbClr val="0000FF"/>
              </a:solidFill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52400" y="4343400"/>
            <a:ext cx="838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800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514350" y="3771603"/>
            <a:ext cx="80772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i="1" dirty="0" smtClean="0">
                <a:solidFill>
                  <a:srgbClr val="FF0000"/>
                </a:solidFill>
              </a:rPr>
              <a:t>T</a:t>
            </a:r>
            <a:r>
              <a:rPr lang="en-US" altLang="en-US" sz="2000" b="1" i="1" dirty="0" smtClean="0">
                <a:solidFill>
                  <a:srgbClr val="FF0000"/>
                </a:solidFill>
              </a:rPr>
              <a:t>he </a:t>
            </a:r>
            <a:r>
              <a:rPr lang="en-US" altLang="en-US" sz="2000" b="1" i="1" dirty="0">
                <a:solidFill>
                  <a:srgbClr val="FF0000"/>
                </a:solidFill>
              </a:rPr>
              <a:t>least precipitation </a:t>
            </a:r>
            <a:r>
              <a:rPr lang="en-US" altLang="en-US" sz="2000" b="1" i="1" dirty="0" smtClean="0">
                <a:solidFill>
                  <a:srgbClr val="FF0000"/>
                </a:solidFill>
              </a:rPr>
              <a:t>with lightning (0.10 </a:t>
            </a:r>
            <a:r>
              <a:rPr lang="en-US" altLang="en-US" sz="2000" b="1" i="1" dirty="0">
                <a:solidFill>
                  <a:srgbClr val="FF0000"/>
                </a:solidFill>
              </a:rPr>
              <a:t>- or </a:t>
            </a:r>
            <a:r>
              <a:rPr lang="en-US" altLang="en-US" sz="2000" b="1" i="1" dirty="0" smtClean="0">
                <a:solidFill>
                  <a:srgbClr val="FF0000"/>
                </a:solidFill>
              </a:rPr>
              <a:t>less*) occurs: </a:t>
            </a:r>
          </a:p>
          <a:p>
            <a:pPr marL="457200" indent="-457200" eaLnBrk="1" hangingPunct="1">
              <a:spcBef>
                <a:spcPct val="50000"/>
              </a:spcBef>
              <a:buAutoNum type="arabicParenR"/>
            </a:pPr>
            <a:r>
              <a:rPr lang="en-US" altLang="en-US" sz="2000" b="1" i="1" dirty="0" smtClean="0">
                <a:solidFill>
                  <a:srgbClr val="FF0000"/>
                </a:solidFill>
              </a:rPr>
              <a:t>where </a:t>
            </a:r>
            <a:r>
              <a:rPr lang="en-US" altLang="en-US" sz="2000" b="1" i="1" dirty="0">
                <a:solidFill>
                  <a:srgbClr val="FF0000"/>
                </a:solidFill>
              </a:rPr>
              <a:t>the rainfall is the </a:t>
            </a:r>
            <a:r>
              <a:rPr lang="en-US" altLang="en-US" sz="2000" b="1" i="1" u="sng" dirty="0" smtClean="0">
                <a:solidFill>
                  <a:srgbClr val="FF0000"/>
                </a:solidFill>
              </a:rPr>
              <a:t>lowest</a:t>
            </a:r>
            <a:r>
              <a:rPr lang="en-US" altLang="en-US" sz="2000" b="1" i="1" dirty="0">
                <a:solidFill>
                  <a:srgbClr val="FF0000"/>
                </a:solidFill>
              </a:rPr>
              <a:t>,  </a:t>
            </a:r>
            <a:endParaRPr lang="en-US" altLang="en-US" sz="2000" b="1" i="1" dirty="0" smtClean="0">
              <a:solidFill>
                <a:srgbClr val="FF0000"/>
              </a:solidFill>
            </a:endParaRPr>
          </a:p>
          <a:p>
            <a:pPr marL="457200" indent="-457200" eaLnBrk="1" hangingPunct="1">
              <a:spcBef>
                <a:spcPct val="50000"/>
              </a:spcBef>
              <a:buAutoNum type="arabicParenR"/>
            </a:pPr>
            <a:r>
              <a:rPr lang="en-US" altLang="en-US" sz="2000" b="1" i="1" dirty="0" smtClean="0">
                <a:solidFill>
                  <a:srgbClr val="FF0000"/>
                </a:solidFill>
              </a:rPr>
              <a:t>falling </a:t>
            </a:r>
            <a:r>
              <a:rPr lang="en-US" altLang="en-US" sz="2000" b="1" i="1" dirty="0">
                <a:solidFill>
                  <a:srgbClr val="FF0000"/>
                </a:solidFill>
              </a:rPr>
              <a:t>through the </a:t>
            </a:r>
            <a:r>
              <a:rPr lang="en-US" altLang="en-US" sz="2000" b="1" i="1" u="sng" dirty="0">
                <a:solidFill>
                  <a:srgbClr val="FF0000"/>
                </a:solidFill>
              </a:rPr>
              <a:t>driest </a:t>
            </a:r>
            <a:r>
              <a:rPr lang="en-US" altLang="en-US" sz="2000" b="1" i="1" dirty="0">
                <a:solidFill>
                  <a:srgbClr val="FF0000"/>
                </a:solidFill>
              </a:rPr>
              <a:t>air,  </a:t>
            </a:r>
            <a:endParaRPr lang="en-US" altLang="en-US" sz="2000" b="1" i="1" dirty="0" smtClean="0">
              <a:solidFill>
                <a:srgbClr val="FF0000"/>
              </a:solidFill>
            </a:endParaRPr>
          </a:p>
          <a:p>
            <a:pPr marL="457200" indent="-457200" eaLnBrk="1" hangingPunct="1">
              <a:spcBef>
                <a:spcPct val="50000"/>
              </a:spcBef>
              <a:buAutoNum type="arabicParenR"/>
            </a:pPr>
            <a:r>
              <a:rPr lang="en-US" altLang="en-US" sz="2000" b="1" i="1" dirty="0" smtClean="0">
                <a:solidFill>
                  <a:srgbClr val="FF0000"/>
                </a:solidFill>
              </a:rPr>
              <a:t>from </a:t>
            </a:r>
            <a:r>
              <a:rPr lang="en-US" altLang="en-US" sz="2000" b="1" i="1" dirty="0">
                <a:solidFill>
                  <a:srgbClr val="FF0000"/>
                </a:solidFill>
              </a:rPr>
              <a:t>the </a:t>
            </a:r>
            <a:r>
              <a:rPr lang="en-US" altLang="en-US" sz="2000" b="1" i="1" u="sng" dirty="0">
                <a:solidFill>
                  <a:srgbClr val="FF0000"/>
                </a:solidFill>
              </a:rPr>
              <a:t>highest </a:t>
            </a:r>
            <a:r>
              <a:rPr lang="en-US" altLang="en-US" sz="2000" b="1" i="1" dirty="0">
                <a:solidFill>
                  <a:srgbClr val="FF0000"/>
                </a:solidFill>
              </a:rPr>
              <a:t>cloud </a:t>
            </a:r>
            <a:r>
              <a:rPr lang="en-US" altLang="en-US" sz="2000" b="1" i="1" dirty="0" smtClean="0">
                <a:solidFill>
                  <a:srgbClr val="FF0000"/>
                </a:solidFill>
              </a:rPr>
              <a:t>bases,  </a:t>
            </a:r>
          </a:p>
          <a:p>
            <a:pPr marL="457200" indent="-457200" eaLnBrk="1" hangingPunct="1">
              <a:spcBef>
                <a:spcPct val="50000"/>
              </a:spcBef>
              <a:buAutoNum type="arabicParenR"/>
            </a:pPr>
            <a:r>
              <a:rPr lang="en-US" altLang="en-US" sz="2000" b="1" i="1" dirty="0" smtClean="0">
                <a:solidFill>
                  <a:srgbClr val="FF0000"/>
                </a:solidFill>
              </a:rPr>
              <a:t>for </a:t>
            </a:r>
            <a:r>
              <a:rPr lang="en-US" altLang="en-US" sz="2000" b="1" i="1" dirty="0">
                <a:solidFill>
                  <a:srgbClr val="FF0000"/>
                </a:solidFill>
              </a:rPr>
              <a:t>the </a:t>
            </a:r>
            <a:r>
              <a:rPr lang="en-US" altLang="en-US" sz="2000" b="1" i="1" u="sng" dirty="0">
                <a:solidFill>
                  <a:srgbClr val="FF0000"/>
                </a:solidFill>
              </a:rPr>
              <a:t>shortest</a:t>
            </a:r>
            <a:r>
              <a:rPr lang="en-US" altLang="en-US" sz="2000" b="1" i="1" dirty="0">
                <a:solidFill>
                  <a:srgbClr val="FF0000"/>
                </a:solidFill>
              </a:rPr>
              <a:t> period of time, yet still producing </a:t>
            </a:r>
            <a:r>
              <a:rPr lang="en-US" altLang="en-US" sz="2000" b="1" i="1" dirty="0" smtClean="0">
                <a:solidFill>
                  <a:srgbClr val="FF0000"/>
                </a:solidFill>
              </a:rPr>
              <a:t>lightning</a:t>
            </a:r>
            <a:endParaRPr lang="en-US" altLang="en-US" sz="2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77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2923170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9600" y="76200"/>
            <a:ext cx="7696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Areas that could be most favorable for dry thunderstorms are where the fuels are dry to very dry and the intersection of: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1) dry thunderstorm probability 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2) dry air mass (low relative humidity)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3) a low (or zero) probability of 0.10 inch precipitation or greater.    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057400" y="1724025"/>
            <a:ext cx="2514600" cy="19335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32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The “range” of Dry thunderstorms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(or…one-size DOES NOT fit all)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3505200"/>
            <a:ext cx="8763000" cy="262096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Thunderstorms with no precipitation reaching the ground.</a:t>
            </a:r>
          </a:p>
          <a:p>
            <a:r>
              <a:rPr lang="en-US" sz="2400" dirty="0" smtClean="0"/>
              <a:t>Thunderstorms with less than 0.10 (or 0.25)  inch reaching the ground.</a:t>
            </a:r>
          </a:p>
          <a:p>
            <a:r>
              <a:rPr lang="en-US" sz="2400" dirty="0" smtClean="0"/>
              <a:t>Could be single flash event or large numbers of flashes.</a:t>
            </a:r>
          </a:p>
          <a:p>
            <a:r>
              <a:rPr lang="en-US" sz="2400" dirty="0" smtClean="0"/>
              <a:t>Can range in scale from isolated event to large geographical areas.</a:t>
            </a:r>
          </a:p>
          <a:p>
            <a:r>
              <a:rPr lang="en-US" sz="2400" dirty="0" smtClean="0"/>
              <a:t>*Also depends amount/type and dryness of  fuels.</a:t>
            </a:r>
          </a:p>
          <a:p>
            <a:r>
              <a:rPr lang="en-US" sz="2400" dirty="0" smtClean="0"/>
              <a:t>Lightning can and does start wildfires virtually anywhere outside the western U.S. from what would not normally be considered a “dry storm”.</a:t>
            </a:r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676400" y="2209800"/>
            <a:ext cx="5486400" cy="0"/>
          </a:xfrm>
          <a:prstGeom prst="straightConnector1">
            <a:avLst/>
          </a:prstGeom>
          <a:ln w="444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38200" y="23622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solidFill>
                  <a:srgbClr val="FF0000"/>
                </a:solidFill>
              </a:rPr>
              <a:t>Totally DRY (lightning and NO precipitation)</a:t>
            </a:r>
            <a:endParaRPr lang="en-US" sz="1200" b="1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2200" y="2348753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>
                <a:solidFill>
                  <a:srgbClr val="00CC00"/>
                </a:solidFill>
              </a:rPr>
              <a:t>Totally WET (lightning and heavy precipitation/flooding)</a:t>
            </a:r>
            <a:endParaRPr lang="en-US" sz="1200" b="1" i="1" dirty="0">
              <a:solidFill>
                <a:srgbClr val="00CC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600" y="2625752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 smtClean="0">
                <a:solidFill>
                  <a:srgbClr val="0000FF"/>
                </a:solidFill>
              </a:rPr>
              <a:t>Lightning with any amount of precipitation</a:t>
            </a:r>
          </a:p>
          <a:p>
            <a:pPr algn="ctr"/>
            <a:r>
              <a:rPr lang="en-US" sz="1200" b="1" i="1" dirty="0" smtClean="0">
                <a:solidFill>
                  <a:srgbClr val="0000FF"/>
                </a:solidFill>
              </a:rPr>
              <a:t>(also need to consider :  amount, type and dryness of fuels*) </a:t>
            </a:r>
            <a:endParaRPr lang="en-US" sz="12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1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The “range” of Dry thunderstorms</a:t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dirty="0" smtClean="0">
                <a:solidFill>
                  <a:srgbClr val="0000FF"/>
                </a:solidFill>
              </a:rPr>
              <a:t>or…one-size </a:t>
            </a:r>
            <a:r>
              <a:rPr lang="en-US" dirty="0">
                <a:solidFill>
                  <a:srgbClr val="0000FF"/>
                </a:solidFill>
              </a:rPr>
              <a:t>DOES NOT fit all</a:t>
            </a:r>
            <a:r>
              <a:rPr lang="en-US" dirty="0" smtClean="0">
                <a:solidFill>
                  <a:srgbClr val="0000FF"/>
                </a:solidFill>
              </a:rPr>
              <a:t>)-continued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Actual precipitation could range from 0 up to generally about 0.25 inch (storms with greater than 0.25 inch tend to producing wetting rains).</a:t>
            </a:r>
          </a:p>
          <a:p>
            <a:r>
              <a:rPr lang="en-US" sz="2400" dirty="0" smtClean="0"/>
              <a:t>Fire starts also depend on weather before and after the event (prolonged wet/dry before/after)  and/or long term drought.</a:t>
            </a:r>
          </a:p>
          <a:p>
            <a:r>
              <a:rPr lang="en-US" sz="2400" dirty="0" smtClean="0"/>
              <a:t>Lightning outside the main rain shaft can and does start wildfires from both wet and dry storms.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016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43000" y="4800600"/>
            <a:ext cx="6858000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Box-and-</a:t>
            </a:r>
            <a:r>
              <a:rPr lang="en-US" dirty="0" err="1" smtClean="0">
                <a:solidFill>
                  <a:srgbClr val="0000FF"/>
                </a:solidFill>
              </a:rPr>
              <a:t>Wisker</a:t>
            </a:r>
            <a:r>
              <a:rPr lang="en-US" dirty="0" smtClean="0">
                <a:solidFill>
                  <a:srgbClr val="0000FF"/>
                </a:solidFill>
              </a:rPr>
              <a:t> plot of Average sub-cloud humidity at 21 UTC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(from summer of 2003 study).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idx="1"/>
          </p:nvPr>
        </p:nvSpPr>
        <p:spPr/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8912706"/>
              </p:ext>
            </p:extLst>
          </p:nvPr>
        </p:nvGraphicFramePr>
        <p:xfrm>
          <a:off x="1828800" y="1295400"/>
          <a:ext cx="5486400" cy="316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1" r:id="rId3" imgW="3352800" imgH="2590465" progId="SPLUSGraphSheetFileType">
                  <p:embed/>
                </p:oleObj>
              </mc:Choice>
              <mc:Fallback>
                <p:oleObj r:id="rId3" imgW="3352800" imgH="2590465" progId="SPLUSGraphSheetFileTyp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295400"/>
                        <a:ext cx="5486400" cy="316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133600" y="3723373"/>
            <a:ext cx="10668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 b="1" dirty="0">
                <a:solidFill>
                  <a:srgbClr val="FF0000"/>
                </a:solidFill>
              </a:rPr>
              <a:t>“DRY”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628900" y="3723372"/>
            <a:ext cx="17526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 b="1" dirty="0">
                <a:solidFill>
                  <a:srgbClr val="0000FF"/>
                </a:solidFill>
              </a:rPr>
              <a:t>“Transition”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810000" y="3712142"/>
            <a:ext cx="13335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 b="1" dirty="0">
                <a:solidFill>
                  <a:srgbClr val="00CC00"/>
                </a:solidFill>
              </a:rPr>
              <a:t>“WET--------&gt;”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2286000" y="2808170"/>
            <a:ext cx="4572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0" y="1394067"/>
            <a:ext cx="22098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                           Sample Size (n)-&gt;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For grid cells with lightning and “binned” by precipitation amounts (X-axis)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0" y="2600325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50%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152400"/>
            <a:ext cx="5600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0000FF"/>
                </a:solidFill>
              </a:rPr>
              <a:t>Importance of a dry sub-cloud layer</a:t>
            </a:r>
            <a:endParaRPr lang="en-US" sz="2800" b="1" u="sng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20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3300"/>
                </a:solidFill>
              </a:rPr>
              <a:t>A measure of sub-cloud humidity</a:t>
            </a:r>
            <a:endParaRPr lang="en-US" dirty="0">
              <a:solidFill>
                <a:srgbClr val="6633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In the past, the Dry Thunderstorm Potential Index (DTPI) has been used along with the NAM perfect prog forecasts.  (DTPI is a combined measure of height of cloud base and sub-cloud humidity). </a:t>
            </a:r>
          </a:p>
          <a:p>
            <a:r>
              <a:rPr lang="en-US" sz="2400" dirty="0" smtClean="0"/>
              <a:t>At times (especially overnight), depending the parcel and parcel level selected, values were not reflective of how dry the air mass was (also required a significant amount of computer time to calculate correctly).</a:t>
            </a:r>
          </a:p>
          <a:p>
            <a:r>
              <a:rPr lang="en-US" sz="2400" dirty="0" smtClean="0"/>
              <a:t>Relative humidity value from .94 sigma to .72 sigma level </a:t>
            </a:r>
            <a:r>
              <a:rPr lang="en-US" sz="2400" dirty="0" smtClean="0">
                <a:solidFill>
                  <a:srgbClr val="FF0000"/>
                </a:solidFill>
              </a:rPr>
              <a:t>(</a:t>
            </a:r>
            <a:r>
              <a:rPr lang="en-US" sz="2400" b="1" i="1" u="sng" dirty="0" smtClean="0">
                <a:solidFill>
                  <a:srgbClr val="FF0000"/>
                </a:solidFill>
              </a:rPr>
              <a:t>approximately…uniform 8000 feet…terrain following) </a:t>
            </a:r>
            <a:r>
              <a:rPr lang="en-US" sz="2400" dirty="0" smtClean="0"/>
              <a:t>now used from GFS to better identify dry lower levels…especially in the overnight hours and across all terrain (readily available from GFS output).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524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i="1" dirty="0" smtClean="0">
                <a:solidFill>
                  <a:srgbClr val="0000FF"/>
                </a:solidFill>
              </a:rPr>
              <a:t>Reliability diagram for </a:t>
            </a:r>
            <a:r>
              <a:rPr lang="en-US" sz="2800" b="1" i="1" dirty="0" smtClean="0">
                <a:solidFill>
                  <a:srgbClr val="FF0000"/>
                </a:solidFill>
              </a:rPr>
              <a:t>new</a:t>
            </a:r>
            <a:r>
              <a:rPr lang="en-US" sz="2800" b="1" i="1" dirty="0" smtClean="0">
                <a:solidFill>
                  <a:srgbClr val="0000FF"/>
                </a:solidFill>
              </a:rPr>
              <a:t> lightning forecast equations using GFS </a:t>
            </a:r>
            <a:r>
              <a:rPr lang="en-US" sz="2800" b="1" i="1" dirty="0" smtClean="0">
                <a:solidFill>
                  <a:srgbClr val="FF0000"/>
                </a:solidFill>
              </a:rPr>
              <a:t>(left) </a:t>
            </a:r>
            <a:r>
              <a:rPr lang="en-US" sz="2800" b="1" i="1" dirty="0" smtClean="0">
                <a:solidFill>
                  <a:srgbClr val="0000FF"/>
                </a:solidFill>
              </a:rPr>
              <a:t>and </a:t>
            </a:r>
            <a:r>
              <a:rPr lang="en-US" sz="2800" b="1" i="1" dirty="0" smtClean="0">
                <a:solidFill>
                  <a:srgbClr val="FF0000"/>
                </a:solidFill>
              </a:rPr>
              <a:t>old</a:t>
            </a:r>
            <a:r>
              <a:rPr lang="en-US" sz="2800" b="1" i="1" dirty="0" smtClean="0">
                <a:solidFill>
                  <a:srgbClr val="0000FF"/>
                </a:solidFill>
              </a:rPr>
              <a:t> equations using NAM </a:t>
            </a:r>
            <a:r>
              <a:rPr lang="en-US" sz="2800" b="1" i="1" dirty="0" smtClean="0">
                <a:solidFill>
                  <a:srgbClr val="FF0000"/>
                </a:solidFill>
              </a:rPr>
              <a:t>(right)</a:t>
            </a:r>
            <a:r>
              <a:rPr lang="en-US" sz="2800" b="1" i="1" dirty="0" smtClean="0">
                <a:solidFill>
                  <a:srgbClr val="0000FF"/>
                </a:solidFill>
              </a:rPr>
              <a:t>.</a:t>
            </a:r>
            <a:br>
              <a:rPr lang="en-US" sz="2800" b="1" i="1" dirty="0" smtClean="0">
                <a:solidFill>
                  <a:srgbClr val="0000FF"/>
                </a:solidFill>
              </a:rPr>
            </a:br>
            <a:r>
              <a:rPr lang="en-US" sz="2800" b="1" i="1" dirty="0" smtClean="0">
                <a:solidFill>
                  <a:srgbClr val="0000FF"/>
                </a:solidFill>
              </a:rPr>
              <a:t>Probability of </a:t>
            </a:r>
            <a:r>
              <a:rPr lang="en-US" sz="2800" b="1" i="1" u="sng" dirty="0" smtClean="0">
                <a:solidFill>
                  <a:srgbClr val="FF0000"/>
                </a:solidFill>
              </a:rPr>
              <a:t>one or more </a:t>
            </a:r>
            <a:r>
              <a:rPr lang="en-US" sz="2800" b="1" i="1" dirty="0" smtClean="0">
                <a:solidFill>
                  <a:srgbClr val="0000FF"/>
                </a:solidFill>
              </a:rPr>
              <a:t>CG flashes for full US 40 km grid.</a:t>
            </a:r>
            <a:endParaRPr lang="en-US" sz="2800" b="1" i="1" dirty="0">
              <a:solidFill>
                <a:srgbClr val="0000FF"/>
              </a:solidFill>
            </a:endParaRPr>
          </a:p>
        </p:txBody>
      </p:sp>
      <p:pic>
        <p:nvPicPr>
          <p:cNvPr id="12" name="Content Placeholder 5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362200"/>
            <a:ext cx="4041775" cy="2955131"/>
          </a:xfrm>
        </p:spPr>
      </p:pic>
      <p:pic>
        <p:nvPicPr>
          <p:cNvPr id="13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62200"/>
            <a:ext cx="4040188" cy="2953940"/>
          </a:xfrm>
        </p:spPr>
      </p:pic>
      <p:sp>
        <p:nvSpPr>
          <p:cNvPr id="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3505200" cy="640080"/>
          </a:xfrm>
          <a:solidFill>
            <a:schemeClr val="bg1"/>
          </a:solidFill>
        </p:spPr>
        <p:txBody>
          <a:bodyPr>
            <a:normAutofit fontScale="25000" lnSpcReduction="20000"/>
          </a:bodyPr>
          <a:lstStyle/>
          <a:p>
            <a:r>
              <a:rPr lang="en-US" altLang="en-US" sz="6400" b="1" dirty="0" smtClean="0">
                <a:solidFill>
                  <a:srgbClr val="0000FF"/>
                </a:solidFill>
              </a:rPr>
              <a:t>June-July-August (JJA)  2013 results using  2013 equations.  </a:t>
            </a:r>
            <a:r>
              <a:rPr lang="en-US" altLang="en-US" sz="6400" b="1" dirty="0" smtClean="0">
                <a:solidFill>
                  <a:srgbClr val="FF0000"/>
                </a:solidFill>
              </a:rPr>
              <a:t>Full US -</a:t>
            </a:r>
            <a:r>
              <a:rPr lang="en-US" altLang="en-US" sz="6400" b="1" i="1" u="sng" dirty="0" smtClean="0">
                <a:solidFill>
                  <a:srgbClr val="FF0000"/>
                </a:solidFill>
              </a:rPr>
              <a:t>All</a:t>
            </a:r>
            <a:r>
              <a:rPr lang="en-US" altLang="en-US" sz="6400" b="1" dirty="0" smtClean="0">
                <a:solidFill>
                  <a:srgbClr val="FF0000"/>
                </a:solidFill>
              </a:rPr>
              <a:t>  </a:t>
            </a:r>
          </a:p>
          <a:p>
            <a:r>
              <a:rPr lang="en-US" altLang="en-US" sz="6400" b="1" dirty="0" smtClean="0">
                <a:solidFill>
                  <a:srgbClr val="FF0000"/>
                </a:solidFill>
              </a:rPr>
              <a:t>GFS Cycles </a:t>
            </a:r>
            <a:r>
              <a:rPr lang="en-US" altLang="en-US" sz="6400" b="1" dirty="0" smtClean="0">
                <a:solidFill>
                  <a:srgbClr val="0000FF"/>
                </a:solidFill>
              </a:rPr>
              <a:t>(</a:t>
            </a:r>
            <a:r>
              <a:rPr lang="en-US" altLang="en-US" sz="6400" b="1" i="1" u="sng" dirty="0" smtClean="0">
                <a:solidFill>
                  <a:srgbClr val="0000FF"/>
                </a:solidFill>
              </a:rPr>
              <a:t>0-180 hours-every 3 hours</a:t>
            </a:r>
            <a:r>
              <a:rPr lang="en-US" altLang="en-US" sz="6400" b="1" dirty="0" smtClean="0">
                <a:solidFill>
                  <a:srgbClr val="0000FF"/>
                </a:solidFill>
              </a:rPr>
              <a:t>) </a:t>
            </a:r>
            <a:r>
              <a:rPr lang="en-US" altLang="en-US" sz="2000" b="1" dirty="0" smtClean="0">
                <a:solidFill>
                  <a:srgbClr val="0000FF"/>
                </a:solidFill>
              </a:rPr>
              <a:t/>
            </a:r>
            <a:br>
              <a:rPr lang="en-US" altLang="en-US" sz="2000" b="1" dirty="0" smtClean="0">
                <a:solidFill>
                  <a:srgbClr val="0000FF"/>
                </a:solidFill>
              </a:rPr>
            </a:br>
            <a:endParaRPr lang="en-US" altLang="en-US" sz="2000" b="1" dirty="0">
              <a:solidFill>
                <a:srgbClr val="0000FF"/>
              </a:solidFill>
            </a:endParaRPr>
          </a:p>
        </p:txBody>
      </p:sp>
      <p:sp>
        <p:nvSpPr>
          <p:cNvPr id="15" name="Rectangle 2"/>
          <p:cNvSpPr txBox="1">
            <a:spLocks noGrp="1" noChangeArrowheads="1"/>
          </p:cNvSpPr>
          <p:nvPr>
            <p:ph type="body" sz="quarter" idx="3"/>
          </p:nvPr>
        </p:nvSpPr>
        <p:spPr>
          <a:xfrm>
            <a:off x="5181600" y="1828800"/>
            <a:ext cx="3505200" cy="79216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6400" b="1" dirty="0" smtClean="0">
                <a:solidFill>
                  <a:srgbClr val="0000FF"/>
                </a:solidFill>
                <a:latin typeface="+mn-lt"/>
              </a:rPr>
              <a:t>June-July-August (JJA)  2013 results using  2003  equations.  </a:t>
            </a:r>
            <a:r>
              <a:rPr lang="en-US" altLang="en-US" sz="6400" b="1" dirty="0" smtClean="0">
                <a:solidFill>
                  <a:srgbClr val="FF0000"/>
                </a:solidFill>
                <a:latin typeface="+mn-lt"/>
              </a:rPr>
              <a:t>Full  US-</a:t>
            </a:r>
            <a:r>
              <a:rPr lang="en-US" altLang="en-US" sz="6400" b="1" i="1" u="sng" dirty="0" smtClean="0">
                <a:solidFill>
                  <a:srgbClr val="FF0000"/>
                </a:solidFill>
                <a:latin typeface="+mn-lt"/>
              </a:rPr>
              <a:t>All</a:t>
            </a:r>
            <a:r>
              <a:rPr lang="en-US" altLang="en-US" sz="6400" b="1" dirty="0" smtClean="0">
                <a:solidFill>
                  <a:srgbClr val="FF0000"/>
                </a:solidFill>
                <a:latin typeface="+mn-lt"/>
              </a:rPr>
              <a:t>  NAM Cycles </a:t>
            </a:r>
            <a:r>
              <a:rPr lang="en-US" altLang="en-US" sz="6400" b="1" dirty="0" smtClean="0">
                <a:solidFill>
                  <a:srgbClr val="0000FF"/>
                </a:solidFill>
                <a:latin typeface="+mn-lt"/>
              </a:rPr>
              <a:t>(</a:t>
            </a:r>
            <a:r>
              <a:rPr lang="en-US" altLang="en-US" sz="6400" b="1" i="1" u="sng" dirty="0" smtClean="0">
                <a:solidFill>
                  <a:srgbClr val="0000FF"/>
                </a:solidFill>
                <a:latin typeface="+mn-lt"/>
              </a:rPr>
              <a:t>0-84 hours-every 3 hours</a:t>
            </a:r>
            <a:r>
              <a:rPr lang="en-US" altLang="en-US" sz="6400" b="1" dirty="0" smtClean="0">
                <a:solidFill>
                  <a:srgbClr val="0000FF"/>
                </a:solidFill>
                <a:latin typeface="+mn-lt"/>
              </a:rPr>
              <a:t>) </a:t>
            </a:r>
            <a:r>
              <a:rPr lang="en-US" altLang="en-US" sz="2000" b="1" dirty="0" smtClean="0">
                <a:solidFill>
                  <a:srgbClr val="0000FF"/>
                </a:solidFill>
              </a:rPr>
              <a:t/>
            </a:r>
            <a:br>
              <a:rPr lang="en-US" altLang="en-US" sz="2000" b="1" dirty="0" smtClean="0">
                <a:solidFill>
                  <a:srgbClr val="0000FF"/>
                </a:solidFill>
              </a:rPr>
            </a:br>
            <a:endParaRPr lang="en-US" altLang="en-US" sz="2000" b="1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2330" y="52578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2013 PPF equations shown an improvement in lightning prediction </a:t>
            </a:r>
          </a:p>
          <a:p>
            <a:r>
              <a:rPr lang="en-US" b="1" dirty="0" smtClean="0"/>
              <a:t>(1 or more CG flashes) compared to earlier 2003 PPF equations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7092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</TotalTime>
  <Words>1034</Words>
  <Application>Microsoft Office PowerPoint</Application>
  <PresentationFormat>On-screen Show (4:3)</PresentationFormat>
  <Paragraphs>112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SPLUSGraphSheetFileType</vt:lpstr>
      <vt:lpstr>PowerPoint Presentation</vt:lpstr>
      <vt:lpstr>New for 2014 </vt:lpstr>
      <vt:lpstr>Forecasting Dry Thunderstorms </vt:lpstr>
      <vt:lpstr>PowerPoint Presentation</vt:lpstr>
      <vt:lpstr>The “range” of Dry thunderstorms (or…one-size DOES NOT fit all)</vt:lpstr>
      <vt:lpstr>The “range” of Dry thunderstorms (or…one-size DOES NOT fit all)-continued</vt:lpstr>
      <vt:lpstr>Box-and-Wisker plot of Average sub-cloud humidity at 21 UTC (from summer of 2003 study).</vt:lpstr>
      <vt:lpstr>A measure of sub-cloud humidity</vt:lpstr>
      <vt:lpstr>Reliability diagram for new lightning forecast equations using GFS (left) and old equations using NAM (right). Probability of one or more CG flashes for full US 40 km grid.</vt:lpstr>
      <vt:lpstr>All GFS cycles and forecasts (0-180 hours-every 3 hours), June, July, August 2013, but for Western US* (West of 102 longitude) &lt;- main area for dry thunderstorms</vt:lpstr>
      <vt:lpstr>Example of web page for CONUS www.spc.noaa.gov/exper/dryt</vt:lpstr>
      <vt:lpstr>Example of web page for Alaska www.spc.noaa.gov/exper/dryt</vt:lpstr>
      <vt:lpstr>Web page (continued with animation controls, Parameter Overlays and Geopolitical Borders)</vt:lpstr>
      <vt:lpstr>Example of dProg/dT for May 29 2100 UTC Forecast for 0.10 inch or greater is dominant overlay</vt:lpstr>
      <vt:lpstr>Example of dProg/dT for May 29 2100 UTC Forecast for DRYTH1 is dominant overlay</vt:lpstr>
      <vt:lpstr>Use of the SPC Experimental Dry Thunderstorm Web page  www.spc.noaa.gov/exper/dryt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pbothwell</dc:creator>
  <cp:lastModifiedBy>pbothwell</cp:lastModifiedBy>
  <cp:revision>70</cp:revision>
  <dcterms:created xsi:type="dcterms:W3CDTF">2014-05-30T18:36:47Z</dcterms:created>
  <dcterms:modified xsi:type="dcterms:W3CDTF">2014-07-15T19:50:09Z</dcterms:modified>
</cp:coreProperties>
</file>